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 showGuides="1">
      <p:cViewPr varScale="1">
        <p:scale>
          <a:sx n="63" d="100"/>
          <a:sy n="63" d="100"/>
        </p:scale>
        <p:origin x="-1608" y="-104"/>
      </p:cViewPr>
      <p:guideLst>
        <p:guide orient="horz" pos="5759"/>
        <p:guide pos="364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054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1416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729037" y="488951"/>
            <a:ext cx="1157288" cy="10401300"/>
          </a:xfrm>
        </p:spPr>
        <p:txBody>
          <a:bodyPr vert="eaVert"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7175" y="488951"/>
            <a:ext cx="3357563" cy="10401300"/>
          </a:xfrm>
        </p:spPr>
        <p:txBody>
          <a:bodyPr vert="eaVert"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2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884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110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7175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8900" y="2844800"/>
            <a:ext cx="2257425" cy="8045451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22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65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3024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204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155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924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F38FB8-2A96-644A-95DC-4E7C996EB407}" type="datetimeFigureOut">
              <a:rPr lang="en-US" smtClean="0"/>
              <a:t>24/10/16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4B9BB8-90CB-B042-8FE0-F5DCAA9101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6733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4" Type="http://schemas.openxmlformats.org/officeDocument/2006/relationships/image" Target="../media/image24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8947869"/>
              </p:ext>
            </p:extLst>
          </p:nvPr>
        </p:nvGraphicFramePr>
        <p:xfrm>
          <a:off x="-2" y="947402"/>
          <a:ext cx="6856414" cy="81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8207"/>
                <a:gridCol w="3428207"/>
              </a:tblGrid>
              <a:tr h="1639002">
                <a:tc>
                  <a:txBody>
                    <a:bodyPr/>
                    <a:lstStyle/>
                    <a:p>
                      <a:pPr algn="l"/>
                      <a:r>
                        <a:rPr lang="en-US" sz="1800" b="0" dirty="0" smtClean="0">
                          <a:solidFill>
                            <a:schemeClr val="tx1"/>
                          </a:solidFill>
                          <a:latin typeface="Calibri"/>
                          <a:cs typeface="Calibri"/>
                        </a:rPr>
                        <a:t>Hand saw</a:t>
                      </a:r>
                      <a:endParaRPr lang="en-US" sz="1800" b="0" dirty="0">
                        <a:solidFill>
                          <a:schemeClr val="tx1"/>
                        </a:solidFill>
                        <a:latin typeface="Calibri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pPr algn="l"/>
                      <a:r>
                        <a:rPr lang="en-US" sz="1800" b="0" dirty="0" smtClean="0">
                          <a:latin typeface="Calibri"/>
                          <a:cs typeface="Calibri"/>
                        </a:rPr>
                        <a:t>Hand drill</a:t>
                      </a:r>
                      <a:endParaRPr lang="en-US" sz="18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pPr algn="l"/>
                      <a:r>
                        <a:rPr lang="en-US" sz="1800" b="0" dirty="0" smtClean="0">
                          <a:latin typeface="Calibri"/>
                          <a:cs typeface="Calibri"/>
                        </a:rPr>
                        <a:t>Spanners (various sizes)</a:t>
                      </a:r>
                      <a:endParaRPr lang="en-US" sz="18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pPr algn="l"/>
                      <a:r>
                        <a:rPr lang="en-US" sz="1800" b="0" dirty="0" smtClean="0">
                          <a:latin typeface="Calibri"/>
                          <a:cs typeface="Calibri"/>
                        </a:rPr>
                        <a:t>File</a:t>
                      </a:r>
                      <a:endParaRPr lang="en-US" sz="18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pPr algn="l"/>
                      <a:r>
                        <a:rPr lang="en-US" sz="1800" b="0" dirty="0" smtClean="0">
                          <a:latin typeface="Calibri"/>
                          <a:cs typeface="Calibri"/>
                        </a:rPr>
                        <a:t>Protractor</a:t>
                      </a:r>
                      <a:endParaRPr lang="en-US" sz="1800" b="0" dirty="0">
                        <a:latin typeface="Calibri"/>
                        <a:cs typeface="Calibri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27555" b="27950"/>
          <a:stretch/>
        </p:blipFill>
        <p:spPr>
          <a:xfrm>
            <a:off x="3930376" y="1143592"/>
            <a:ext cx="2577700" cy="114693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4284" y="2727249"/>
            <a:ext cx="1846541" cy="13849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6607" t="27343" r="5000" b="26760"/>
          <a:stretch/>
        </p:blipFill>
        <p:spPr>
          <a:xfrm>
            <a:off x="3648738" y="4595937"/>
            <a:ext cx="2947234" cy="82646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4893" y="6009743"/>
            <a:ext cx="1379524" cy="13795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90618" y="7742470"/>
            <a:ext cx="2258449" cy="1171287"/>
          </a:xfrm>
          <a:prstGeom prst="rect">
            <a:avLst/>
          </a:prstGeom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-2" y="7188"/>
            <a:ext cx="6856414" cy="940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entury Gothic"/>
                <a:cs typeface="Century Gothic"/>
              </a:rPr>
              <a:t>Tools Required</a:t>
            </a:r>
            <a:endParaRPr lang="en-US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925073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0081299"/>
              </p:ext>
            </p:extLst>
          </p:nvPr>
        </p:nvGraphicFramePr>
        <p:xfrm>
          <a:off x="-2" y="947402"/>
          <a:ext cx="6856414" cy="81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8207"/>
                <a:gridCol w="3428207"/>
              </a:tblGrid>
              <a:tr h="1639002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  <a:latin typeface="Century Gothic"/>
                          <a:cs typeface="Century Gothic"/>
                        </a:rPr>
                        <a:t>Ruler</a:t>
                      </a:r>
                      <a:endParaRPr lang="en-US" sz="1800" b="0" dirty="0">
                        <a:solidFill>
                          <a:srgbClr val="000000"/>
                        </a:solidFill>
                        <a:latin typeface="Century Gothic"/>
                        <a:cs typeface="Century Gothic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  <a:latin typeface="Century Gothic"/>
                          <a:cs typeface="Century Gothic"/>
                        </a:rPr>
                        <a:t>Tape measure</a:t>
                      </a:r>
                      <a:endParaRPr lang="en-US" sz="1800" b="0" dirty="0">
                        <a:solidFill>
                          <a:srgbClr val="000000"/>
                        </a:solidFill>
                        <a:latin typeface="Century Gothic"/>
                        <a:cs typeface="Century Gothic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Threadlock</a:t>
                      </a:r>
                      <a:endParaRPr lang="en-US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8039" y="1026449"/>
            <a:ext cx="3088755" cy="1544379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039" y="2570828"/>
            <a:ext cx="2469383" cy="1578067"/>
          </a:xfrm>
          <a:prstGeom prst="rect">
            <a:avLst/>
          </a:prstGeom>
        </p:spPr>
      </p:pic>
      <p:sp>
        <p:nvSpPr>
          <p:cNvPr id="12" name="Title 1"/>
          <p:cNvSpPr txBox="1">
            <a:spLocks/>
          </p:cNvSpPr>
          <p:nvPr/>
        </p:nvSpPr>
        <p:spPr>
          <a:xfrm>
            <a:off x="-2" y="7188"/>
            <a:ext cx="6856414" cy="940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entury Gothic"/>
                <a:cs typeface="Century Gothic"/>
              </a:rPr>
              <a:t>Tools Required</a:t>
            </a: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7659" y="4189210"/>
            <a:ext cx="1420054" cy="14200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420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044577"/>
              </p:ext>
            </p:extLst>
          </p:nvPr>
        </p:nvGraphicFramePr>
        <p:xfrm>
          <a:off x="-2" y="947402"/>
          <a:ext cx="6856414" cy="81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28207"/>
                <a:gridCol w="3428207"/>
              </a:tblGrid>
              <a:tr h="1639002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  <a:latin typeface="Century Gothic"/>
                          <a:cs typeface="Century Gothic"/>
                        </a:rPr>
                        <a:t>Drill press</a:t>
                      </a:r>
                      <a:endParaRPr lang="en-US" sz="1800" b="0" dirty="0">
                        <a:solidFill>
                          <a:srgbClr val="000000"/>
                        </a:solidFill>
                        <a:latin typeface="Century Gothic"/>
                        <a:cs typeface="Century Gothic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latin typeface="Century Gothic"/>
                          <a:cs typeface="Century Gothic"/>
                        </a:rPr>
                        <a:t>Power saw</a:t>
                      </a:r>
                      <a:endParaRPr lang="en-US" sz="1800" b="0" dirty="0">
                        <a:latin typeface="Century Gothic"/>
                        <a:cs typeface="Century Gothic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latin typeface="Century Gothic"/>
                          <a:cs typeface="Century Gothic"/>
                        </a:rPr>
                        <a:t>Bench vice</a:t>
                      </a:r>
                      <a:endParaRPr lang="en-US" sz="1800" b="0" dirty="0">
                        <a:latin typeface="Century Gothic"/>
                        <a:cs typeface="Century Gothic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sz="1800" b="0" dirty="0" err="1" smtClean="0">
                          <a:latin typeface="Century Gothic"/>
                          <a:cs typeface="Century Gothic"/>
                        </a:rPr>
                        <a:t>Callipers</a:t>
                      </a:r>
                      <a:endParaRPr lang="en-US" sz="1800" b="0" dirty="0">
                        <a:latin typeface="Century Gothic"/>
                        <a:cs typeface="Century Gothic"/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2877" y="934814"/>
            <a:ext cx="1210739" cy="16143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8564" y="2795523"/>
            <a:ext cx="2319493" cy="11850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t="18136" b="21694"/>
          <a:stretch/>
        </p:blipFill>
        <p:spPr>
          <a:xfrm>
            <a:off x="3792964" y="4273721"/>
            <a:ext cx="2445094" cy="14711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t="22832" b="22527"/>
          <a:stretch/>
        </p:blipFill>
        <p:spPr>
          <a:xfrm>
            <a:off x="3909228" y="5972155"/>
            <a:ext cx="2535443" cy="1385375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-2" y="7188"/>
            <a:ext cx="6856414" cy="940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entury Gothic"/>
                <a:cs typeface="Century Gothic"/>
              </a:rPr>
              <a:t>Optional Tools</a:t>
            </a:r>
            <a:endParaRPr lang="en-US" dirty="0"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013485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2532169"/>
              </p:ext>
            </p:extLst>
          </p:nvPr>
        </p:nvGraphicFramePr>
        <p:xfrm>
          <a:off x="-2" y="947402"/>
          <a:ext cx="6832807" cy="81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5471"/>
                <a:gridCol w="397751"/>
                <a:gridCol w="4149585"/>
              </a:tblGrid>
              <a:tr h="1639002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90mm x 1m PVC pipe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12x12x1.4mm Angle Iron (0.5m long)</a:t>
                      </a:r>
                      <a:endParaRPr lang="en-US" sz="1800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sz="1800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M16 x 60mm hex coupler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100mm PVC end cap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150mm PVC threaded access coupling</a:t>
                      </a:r>
                    </a:p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-2" y="7188"/>
            <a:ext cx="6856414" cy="940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entury Gothic"/>
                <a:cs typeface="Century Gothic"/>
              </a:rPr>
              <a:t>Materials</a:t>
            </a: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/>
          <a:srcRect l="14881" b="27681"/>
          <a:stretch/>
        </p:blipFill>
        <p:spPr>
          <a:xfrm>
            <a:off x="4201324" y="947402"/>
            <a:ext cx="1723236" cy="146410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t="32924" r="7165" b="31574"/>
          <a:stretch/>
        </p:blipFill>
        <p:spPr>
          <a:xfrm>
            <a:off x="4201324" y="2984443"/>
            <a:ext cx="2081155" cy="795884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/>
          <a:srcRect l="31547" t="38640" r="31647" b="38497"/>
          <a:stretch/>
        </p:blipFill>
        <p:spPr>
          <a:xfrm>
            <a:off x="4306087" y="4391335"/>
            <a:ext cx="1976392" cy="122774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l="4827" t="10699" r="5517" b="12049"/>
          <a:stretch/>
        </p:blipFill>
        <p:spPr>
          <a:xfrm>
            <a:off x="4316517" y="5961074"/>
            <a:ext cx="1608043" cy="138559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8686" y="7599693"/>
            <a:ext cx="1545874" cy="1545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511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8983400"/>
              </p:ext>
            </p:extLst>
          </p:nvPr>
        </p:nvGraphicFramePr>
        <p:xfrm>
          <a:off x="-2" y="947402"/>
          <a:ext cx="6852963" cy="81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5471"/>
                <a:gridCol w="397751"/>
                <a:gridCol w="4169741"/>
              </a:tblGrid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150mm PVC threaded end cap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150mm PVC end cap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20mm to 15mm PVC reducer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15mm PVC male thread adapter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Treadmill motor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-2" y="7188"/>
            <a:ext cx="6856414" cy="940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entury Gothic"/>
                <a:cs typeface="Century Gothic"/>
              </a:rPr>
              <a:t>Materials</a:t>
            </a: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4827" t="10699" r="5517" b="12049"/>
          <a:stretch/>
        </p:blipFill>
        <p:spPr>
          <a:xfrm>
            <a:off x="4047727" y="2695540"/>
            <a:ext cx="1608043" cy="13855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479" y="826454"/>
            <a:ext cx="1750369" cy="175036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22673" b="22609"/>
          <a:stretch/>
        </p:blipFill>
        <p:spPr>
          <a:xfrm>
            <a:off x="3604298" y="4330537"/>
            <a:ext cx="2528093" cy="13833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56049" y="6011718"/>
            <a:ext cx="1329954" cy="120461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14107" t="20668" r="5364" b="20309"/>
          <a:stretch/>
        </p:blipFill>
        <p:spPr>
          <a:xfrm>
            <a:off x="3886479" y="7636389"/>
            <a:ext cx="2336651" cy="139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602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5160912"/>
              </p:ext>
            </p:extLst>
          </p:nvPr>
        </p:nvGraphicFramePr>
        <p:xfrm>
          <a:off x="-2" y="947402"/>
          <a:ext cx="6792496" cy="81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5471"/>
                <a:gridCol w="397751"/>
                <a:gridCol w="4109274"/>
              </a:tblGrid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300x300x5mm plywood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19mm </a:t>
                      </a:r>
                      <a:r>
                        <a:rPr lang="en-US" b="0" dirty="0" err="1" smtClean="0">
                          <a:solidFill>
                            <a:srgbClr val="000000"/>
                          </a:solidFill>
                        </a:rPr>
                        <a:t>aluminium</a:t>
                      </a:r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 box section (500mm long)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15mm x 200mm pipe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15mm pipe flange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163900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31.8x1.2mm steel tubing (3m long)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-2" y="7188"/>
            <a:ext cx="6856414" cy="940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entury Gothic"/>
                <a:cs typeface="Century Gothic"/>
              </a:rPr>
              <a:t>Materials</a:t>
            </a: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t="39474" b="40539"/>
          <a:stretch/>
        </p:blipFill>
        <p:spPr>
          <a:xfrm>
            <a:off x="3445047" y="4724421"/>
            <a:ext cx="3290429" cy="65766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9946" y="5879618"/>
            <a:ext cx="1578702" cy="157870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t="29187" b="30932"/>
          <a:stretch/>
        </p:blipFill>
        <p:spPr>
          <a:xfrm>
            <a:off x="3868320" y="7699839"/>
            <a:ext cx="2989681" cy="11923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5"/>
          <a:srcRect l="12637" t="26541" r="11510" b="27900"/>
          <a:stretch/>
        </p:blipFill>
        <p:spPr>
          <a:xfrm>
            <a:off x="3868320" y="2640649"/>
            <a:ext cx="2502665" cy="150316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6"/>
          <a:srcRect b="22609"/>
          <a:stretch/>
        </p:blipFill>
        <p:spPr>
          <a:xfrm>
            <a:off x="3868320" y="947402"/>
            <a:ext cx="2000460" cy="154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201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8182407"/>
              </p:ext>
            </p:extLst>
          </p:nvPr>
        </p:nvGraphicFramePr>
        <p:xfrm>
          <a:off x="-2" y="947402"/>
          <a:ext cx="6928004" cy="81950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85471"/>
                <a:gridCol w="533259"/>
                <a:gridCol w="4109274"/>
              </a:tblGrid>
              <a:tr h="273167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Bolts: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M16x100mm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M7x20mm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M5x25mm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M5x35mm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0.5”x1.5”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x4</a:t>
                      </a: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X10</a:t>
                      </a: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X4</a:t>
                      </a: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73167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Nuts: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M16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M7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M5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0.5”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</a:t>
                      </a: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x4</a:t>
                      </a: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X14</a:t>
                      </a: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  <a:tr h="2731670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Washers:</a:t>
                      </a:r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M7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M5</a:t>
                      </a:r>
                    </a:p>
                    <a:p>
                      <a:r>
                        <a:rPr lang="en-US" sz="1600" b="0" dirty="0" smtClean="0">
                          <a:solidFill>
                            <a:srgbClr val="000000"/>
                          </a:solidFill>
                        </a:rPr>
                        <a:t>0.5”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 smtClean="0">
                        <a:solidFill>
                          <a:srgbClr val="000000"/>
                        </a:solidFill>
                      </a:endParaRP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x4</a:t>
                      </a: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X14</a:t>
                      </a:r>
                    </a:p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x4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9" name="Title 1"/>
          <p:cNvSpPr txBox="1">
            <a:spLocks/>
          </p:cNvSpPr>
          <p:nvPr/>
        </p:nvSpPr>
        <p:spPr>
          <a:xfrm>
            <a:off x="-2" y="7188"/>
            <a:ext cx="6856414" cy="940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latin typeface="Century Gothic"/>
                <a:cs typeface="Century Gothic"/>
              </a:rPr>
              <a:t>Fasteners</a:t>
            </a:r>
            <a:endParaRPr lang="en-US" dirty="0">
              <a:latin typeface="Century Gothic"/>
              <a:cs typeface="Century Gothic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28868" y="1174352"/>
            <a:ext cx="2237239" cy="220648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l="5473" t="6800" r="5250" b="5962"/>
          <a:stretch/>
        </p:blipFill>
        <p:spPr>
          <a:xfrm>
            <a:off x="3910270" y="4099594"/>
            <a:ext cx="1877755" cy="183485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3052" y="6753170"/>
            <a:ext cx="3864325" cy="2070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7805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1283</TotalTime>
  <Words>153</Words>
  <Application>Microsoft Macintosh PowerPoint</Application>
  <PresentationFormat>On-screen Show (4:3)</PresentationFormat>
  <Paragraphs>78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Simon Powell</dc:creator>
  <cp:lastModifiedBy>Simon Powell</cp:lastModifiedBy>
  <cp:revision>11</cp:revision>
  <dcterms:created xsi:type="dcterms:W3CDTF">2016-10-24T11:02:34Z</dcterms:created>
  <dcterms:modified xsi:type="dcterms:W3CDTF">2016-10-25T08:25:54Z</dcterms:modified>
</cp:coreProperties>
</file>

<file path=docProps/thumbnail.jpeg>
</file>